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p:scale>
          <a:sx n="100" d="100"/>
          <a:sy n="100" d="100"/>
        </p:scale>
        <p:origin x="72" y="-1152"/>
      </p:cViewPr>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en-US" smtClean="0"/>
              <a:t>Click to edit Master title style</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4AAD347D-5ACD-4C99-B74B-A9C85AD731AF}" type="datetimeFigureOut">
              <a:rPr lang="en-US" dirty="0"/>
              <a:t>7/31/2015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509A250-FF31-4206-8172-F9D3106AACB1}" type="datetimeFigureOut">
              <a:rPr lang="en-US" dirty="0"/>
              <a:t>7/31/2015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en-US" smtClean="0"/>
              <a:t>Click to edit Master title style</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509A250-FF31-4206-8172-F9D3106AACB1}" type="datetimeFigureOut">
              <a:rPr lang="en-US" dirty="0"/>
              <a:t>7/31/2015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en-US" smtClean="0"/>
              <a:t>Click to edit Master title style</a:t>
            </a:r>
            <a:endParaRPr lang="en-US" dirty="0"/>
          </a:p>
        </p:txBody>
      </p:sp>
      <p:sp>
        <p:nvSpPr>
          <p:cNvPr id="11" name="Text Placeholder 3"/>
          <p:cNvSpPr>
            <a:spLocks noGrp="1"/>
          </p:cNvSpPr>
          <p:nvPr>
            <p:ph type="body" sz="half" idx="14"/>
          </p:nvPr>
        </p:nvSpPr>
        <p:spPr>
          <a:xfrm>
            <a:off x="1930400" y="3771174"/>
            <a:ext cx="727964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en-US" smtClean="0"/>
              <a:t>Click to edit Master text styles</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509A250-FF31-4206-8172-F9D3106AACB1}" type="datetimeFigureOut">
              <a:rPr lang="en-US" dirty="0"/>
              <a:t>7/31/2015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
        <p:nvSpPr>
          <p:cNvPr id="12" name="TextBox 11"/>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
        <p:nvSpPr>
          <p:cNvPr id="15" name="TextBox 14"/>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509A250-FF31-4206-8172-F9D3106AACB1}" type="datetimeFigureOut">
              <a:rPr lang="en-US" dirty="0"/>
              <a:t>7/31/2015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smtClean="0"/>
              <a:t>Click to edit Master title style</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cxnSp>
        <p:nvCxnSpPr>
          <p:cNvPr id="17" name="Straight Connector 16"/>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4509A250-FF31-4206-8172-F9D3106AACB1}" type="datetimeFigureOut">
              <a:rPr lang="en-US" dirty="0"/>
              <a:t>7/31/2015</a:t>
            </a:fld>
            <a:endParaRPr lang="en-US" dirty="0"/>
          </a:p>
        </p:txBody>
      </p:sp>
      <p:sp>
        <p:nvSpPr>
          <p:cNvPr id="4"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smtClean="0"/>
              <a:t>Click to edit Master title style</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cxnSp>
        <p:nvCxnSpPr>
          <p:cNvPr id="19" name="Straight Connector 18"/>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4509A250-FF31-4206-8172-F9D3106AACB1}" type="datetimeFigureOut">
              <a:rPr lang="en-US" dirty="0"/>
              <a:t>7/31/2015</a:t>
            </a:fld>
            <a:endParaRPr lang="en-US" dirty="0"/>
          </a:p>
        </p:txBody>
      </p:sp>
      <p:sp>
        <p:nvSpPr>
          <p:cNvPr id="4"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nchorCtr="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509A250-FF31-4206-8172-F9D3106AACB1}" type="datetimeFigureOut">
              <a:rPr lang="en-US" dirty="0"/>
              <a:t>7/31/2015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509A250-FF31-4206-8172-F9D3106AACB1}" type="datetimeFigureOut">
              <a:rPr lang="en-US" dirty="0"/>
              <a:t>7/31/2015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3"/>
          <p:cNvSpPr>
            <a:spLocks noGrp="1"/>
          </p:cNvSpPr>
          <p:nvPr>
            <p:ph type="dt" sz="half" idx="10"/>
          </p:nvPr>
        </p:nvSpPr>
        <p:spPr/>
        <p:txBody>
          <a:bodyPr/>
          <a:lstStyle/>
          <a:p>
            <a:fld id="{4509A250-FF31-4206-8172-F9D3106AACB1}" type="datetimeFigureOut">
              <a:rPr lang="en-US" dirty="0"/>
              <a:t>7/31/2015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796027F-7875-4030-9381-8BD8C4F21935}" type="datetimeFigureOut">
              <a:rPr lang="en-US" dirty="0"/>
              <a:t>7/31/2015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9796027F-7875-4030-9381-8BD8C4F21935}" type="datetimeFigureOut">
              <a:rPr lang="en-US" dirty="0"/>
              <a:t>7/31/2015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9796027F-7875-4030-9381-8BD8C4F21935}" type="datetimeFigureOut">
              <a:rPr lang="en-US" dirty="0"/>
              <a:t>7/31/2015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7" name="Date Placeholder 2"/>
          <p:cNvSpPr>
            <a:spLocks noGrp="1"/>
          </p:cNvSpPr>
          <p:nvPr>
            <p:ph type="dt" sz="half" idx="10"/>
          </p:nvPr>
        </p:nvSpPr>
        <p:spPr/>
        <p:txBody>
          <a:bodyPr/>
          <a:lstStyle/>
          <a:p>
            <a:fld id="{4509A250-FF31-4206-8172-F9D3106AACB1}" type="datetimeFigureOut">
              <a:rPr lang="en-US" dirty="0"/>
              <a:t>7/31/2015</a:t>
            </a:fld>
            <a:endParaRPr lang="en-US" dirty="0"/>
          </a:p>
        </p:txBody>
      </p:sp>
      <p:sp>
        <p:nvSpPr>
          <p:cNvPr id="5" name="Footer Placeholder 3"/>
          <p:cNvSpPr>
            <a:spLocks noGrp="1"/>
          </p:cNvSpPr>
          <p:nvPr>
            <p:ph type="ftr" sz="quarter" idx="11"/>
          </p:nvPr>
        </p:nvSpPr>
        <p:spPr/>
        <p:txBody>
          <a:bodyPr/>
          <a:lstStyle/>
          <a:p>
            <a:endParaRPr lang="en-US" dirty="0"/>
          </a:p>
        </p:txBody>
      </p:sp>
      <p:sp>
        <p:nvSpPr>
          <p:cNvPr id="6" name="Slide Number Placeholder 4"/>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4509A250-FF31-4206-8172-F9D3106AACB1}" type="datetimeFigureOut">
              <a:rPr lang="en-US" dirty="0"/>
              <a:t>7/31/2015</a:t>
            </a:fld>
            <a:endParaRPr lang="en-US" dirty="0"/>
          </a:p>
        </p:txBody>
      </p:sp>
      <p:sp>
        <p:nvSpPr>
          <p:cNvPr id="5" name="Footer Placeholder 2"/>
          <p:cNvSpPr>
            <a:spLocks noGrp="1"/>
          </p:cNvSpPr>
          <p:nvPr>
            <p:ph type="ftr" sz="quarter" idx="11"/>
          </p:nvPr>
        </p:nvSpPr>
        <p:spPr/>
        <p:txBody>
          <a:bodyPr/>
          <a:lstStyle/>
          <a:p>
            <a:endParaRPr lang="en-US" dirty="0"/>
          </a:p>
        </p:txBody>
      </p:sp>
      <p:sp>
        <p:nvSpPr>
          <p:cNvPr id="6" name="Slide Number Placeholder 3"/>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3" y="1447800"/>
            <a:ext cx="3401064" cy="1447800"/>
          </a:xfrm>
        </p:spPr>
        <p:txBody>
          <a:bodyPr anchor="b"/>
          <a:lstStyle>
            <a:lvl1pPr algn="l">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154953"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7" name="Date Placeholder 4"/>
          <p:cNvSpPr>
            <a:spLocks noGrp="1"/>
          </p:cNvSpPr>
          <p:nvPr>
            <p:ph type="dt" sz="half" idx="10"/>
          </p:nvPr>
        </p:nvSpPr>
        <p:spPr/>
        <p:txBody>
          <a:bodyPr/>
          <a:lstStyle/>
          <a:p>
            <a:fld id="{4509A250-FF31-4206-8172-F9D3106AACB1}" type="datetimeFigureOut">
              <a:rPr lang="en-US" dirty="0"/>
              <a:t>7/31/2015</a:t>
            </a:fld>
            <a:endParaRPr lang="en-US" dirty="0"/>
          </a:p>
        </p:txBody>
      </p:sp>
      <p:sp>
        <p:nvSpPr>
          <p:cNvPr id="5" name="Footer Placeholder 5"/>
          <p:cNvSpPr>
            <a:spLocks noGrp="1"/>
          </p:cNvSpPr>
          <p:nvPr>
            <p:ph type="ftr" sz="quarter" idx="11"/>
          </p:nvPr>
        </p:nvSpPr>
        <p:spPr/>
        <p:txBody>
          <a:bodyPr/>
          <a:lstStyle/>
          <a:p>
            <a:endParaRPr lang="en-US" dirty="0"/>
          </a:p>
        </p:txBody>
      </p:sp>
      <p:sp>
        <p:nvSpPr>
          <p:cNvPr id="6" name="Slide Number Placeholder 6"/>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509A250-FF31-4206-8172-F9D3106AACB1}" type="datetimeFigureOut">
              <a:rPr lang="en-US" dirty="0"/>
              <a:t>7/31/2015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5878"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en-US" smtClean="0"/>
              <a:t>Click to edit Master title style</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4AAD347D-5ACD-4C99-B74B-A9C85AD731AF}" type="datetimeFigureOut">
              <a:rPr lang="en-US" dirty="0"/>
              <a:t>7/31/2015</a:t>
            </a:fld>
            <a:endParaRPr lang="en-US" dirty="0"/>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en-US" dirty="0"/>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D57F1E4F-1CFF-5643-939E-02111984F565}" type="slidenum">
              <a:rPr lang="en-US" dirty="0"/>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8" r:id="rId9"/>
    <p:sldLayoutId id="2147483667" r:id="rId10"/>
    <p:sldLayoutId id="2147483661" r:id="rId11"/>
    <p:sldLayoutId id="2147483664" r:id="rId12"/>
    <p:sldLayoutId id="2147483662" r:id="rId13"/>
    <p:sldLayoutId id="2147483669" r:id="rId14"/>
    <p:sldLayoutId id="2147483670" r:id="rId15"/>
    <p:sldLayoutId id="2147483658" r:id="rId16"/>
    <p:sldLayoutId id="2147483659" r:id="rId17"/>
  </p:sldLayoutIdLst>
  <p:hf sldNum="0" hdr="0" ftr="0" dt="0"/>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pPr algn="ctr"/>
            <a:r>
              <a:rPr lang="en-US" sz="1800" b="1" dirty="0"/>
              <a:t>Institutional Linkages for Skills development in the Nigeria Building Industry: The Case Study of NIOB/ SURE-P </a:t>
            </a:r>
            <a:r>
              <a:rPr lang="en-US" sz="1800" b="1" dirty="0" smtClean="0"/>
              <a:t>Partnership</a:t>
            </a:r>
            <a:br>
              <a:rPr lang="en-US" sz="1800" b="1" dirty="0" smtClean="0"/>
            </a:br>
            <a:r>
              <a:rPr lang="en-US" sz="1800" dirty="0"/>
              <a:t/>
            </a:r>
            <a:br>
              <a:rPr lang="en-US" sz="1800" dirty="0"/>
            </a:br>
            <a:r>
              <a:rPr lang="en-US" sz="1400" dirty="0"/>
              <a:t>Bldr. Kenneth </a:t>
            </a:r>
            <a:r>
              <a:rPr lang="en-US" sz="1400" dirty="0" err="1"/>
              <a:t>Nnabuife</a:t>
            </a:r>
            <a:r>
              <a:rPr lang="en-US" sz="1400" dirty="0"/>
              <a:t> </a:t>
            </a:r>
            <a:r>
              <a:rPr lang="en-US" sz="1400" dirty="0" err="1"/>
              <a:t>Nduka</a:t>
            </a:r>
            <a:r>
              <a:rPr lang="en-US" sz="1400" dirty="0"/>
              <a:t> FNIOB, MNIM,</a:t>
            </a:r>
            <a:br>
              <a:rPr lang="en-US" sz="1400" dirty="0"/>
            </a:br>
            <a:r>
              <a:rPr lang="en-US" sz="1400" dirty="0"/>
              <a:t>Nigerian Institute of Building </a:t>
            </a:r>
            <a:br>
              <a:rPr lang="en-US" sz="1400" dirty="0"/>
            </a:br>
            <a:r>
              <a:rPr lang="en-US" sz="1400" b="1" dirty="0"/>
              <a:t>&amp;</a:t>
            </a:r>
            <a:r>
              <a:rPr lang="en-US" sz="1400" dirty="0"/>
              <a:t/>
            </a:r>
            <a:br>
              <a:rPr lang="en-US" sz="1400" dirty="0"/>
            </a:br>
            <a:r>
              <a:rPr lang="en-US" sz="1400" dirty="0"/>
              <a:t>Bldr. Anthony A. </a:t>
            </a:r>
            <a:r>
              <a:rPr lang="en-US" sz="1400" dirty="0" err="1"/>
              <a:t>Okwa</a:t>
            </a:r>
            <a:r>
              <a:rPr lang="en-US" sz="1400" dirty="0"/>
              <a:t> FNIOB</a:t>
            </a:r>
            <a:br>
              <a:rPr lang="en-US" sz="1400" dirty="0"/>
            </a:br>
            <a:r>
              <a:rPr lang="en-US" sz="1400" dirty="0"/>
              <a:t>J. </a:t>
            </a:r>
            <a:r>
              <a:rPr lang="en-US" sz="1400" dirty="0" err="1"/>
              <a:t>Hausen</a:t>
            </a:r>
            <a:r>
              <a:rPr lang="en-US" sz="1400" dirty="0"/>
              <a:t> Nigeria Ltd, Abuja</a:t>
            </a:r>
            <a:r>
              <a:rPr lang="en-US" sz="1050" dirty="0"/>
              <a:t/>
            </a:r>
            <a:br>
              <a:rPr lang="en-US" sz="1050" dirty="0"/>
            </a:br>
            <a:endParaRPr lang="en-US" sz="1200" dirty="0"/>
          </a:p>
        </p:txBody>
      </p:sp>
      <p:sp>
        <p:nvSpPr>
          <p:cNvPr id="3" name="Subtitle 2"/>
          <p:cNvSpPr>
            <a:spLocks noGrp="1"/>
          </p:cNvSpPr>
          <p:nvPr>
            <p:ph type="subTitle" idx="1"/>
          </p:nvPr>
        </p:nvSpPr>
        <p:spPr/>
        <p:txBody>
          <a:bodyPr>
            <a:normAutofit/>
          </a:bodyPr>
          <a:lstStyle/>
          <a:p>
            <a:pPr algn="ctr"/>
            <a:r>
              <a:rPr lang="en-US" sz="1100" dirty="0" smtClean="0"/>
              <a:t>Technical Paper presentation for the  proceedings of the 45</a:t>
            </a:r>
            <a:r>
              <a:rPr lang="en-US" sz="1100" baseline="30000" dirty="0" smtClean="0"/>
              <a:t>th</a:t>
            </a:r>
            <a:r>
              <a:rPr lang="en-US" sz="1100" dirty="0" smtClean="0"/>
              <a:t> builder’s conference – oluy0le 2015</a:t>
            </a:r>
          </a:p>
          <a:p>
            <a:pPr algn="ctr"/>
            <a:r>
              <a:rPr lang="en-US" sz="1100" dirty="0" smtClean="0"/>
              <a:t>International conference </a:t>
            </a:r>
            <a:r>
              <a:rPr lang="en-US" sz="1100" dirty="0" err="1" smtClean="0"/>
              <a:t>centre</a:t>
            </a:r>
            <a:r>
              <a:rPr lang="en-US" sz="1100" dirty="0" smtClean="0"/>
              <a:t>, university of Ibadan, Oyo state 3</a:t>
            </a:r>
            <a:r>
              <a:rPr lang="en-US" sz="1100" baseline="30000" dirty="0" smtClean="0"/>
              <a:t>rd</a:t>
            </a:r>
            <a:r>
              <a:rPr lang="en-US" sz="1100" dirty="0" smtClean="0"/>
              <a:t>-7</a:t>
            </a:r>
            <a:r>
              <a:rPr lang="en-US" sz="1100" baseline="30000" dirty="0" smtClean="0"/>
              <a:t>th</a:t>
            </a:r>
            <a:r>
              <a:rPr lang="en-US" sz="1100" dirty="0" smtClean="0"/>
              <a:t> august,2015</a:t>
            </a:r>
            <a:endParaRPr lang="en-US" sz="1100" dirty="0"/>
          </a:p>
        </p:txBody>
      </p:sp>
    </p:spTree>
    <p:extLst>
      <p:ext uri="{BB962C8B-B14F-4D97-AF65-F5344CB8AC3E}">
        <p14:creationId xmlns:p14="http://schemas.microsoft.com/office/powerpoint/2010/main" val="5295318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iterate type="lt">
                                    <p:tmPct val="0"/>
                                  </p:iterate>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0-#ppt_w/2"/>
                                          </p:val>
                                        </p:tav>
                                        <p:tav tm="100000">
                                          <p:val>
                                            <p:strVal val="#ppt_x"/>
                                          </p:val>
                                        </p:tav>
                                      </p:tavLst>
                                    </p:anim>
                                    <p:anim calcmode="lin" valueType="num">
                                      <p:cBhvr additive="base">
                                        <p:cTn id="8" dur="500" fill="hold"/>
                                        <p:tgtEl>
                                          <p:spTgt spid="2"/>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45" presetClass="entr" presetSubtype="0" fill="hold" grpId="1" nodeType="clickEffect">
                                  <p:stCondLst>
                                    <p:cond delay="0"/>
                                  </p:stCondLst>
                                  <p:iterate type="lt">
                                    <p:tmPct val="0"/>
                                  </p:iterate>
                                  <p:childTnLst>
                                    <p:set>
                                      <p:cBhvr>
                                        <p:cTn id="12" dur="1" fill="hold">
                                          <p:stCondLst>
                                            <p:cond delay="0"/>
                                          </p:stCondLst>
                                        </p:cTn>
                                        <p:tgtEl>
                                          <p:spTgt spid="2"/>
                                        </p:tgtEl>
                                        <p:attrNameLst>
                                          <p:attrName>style.visibility</p:attrName>
                                        </p:attrNameLst>
                                      </p:cBhvr>
                                      <p:to>
                                        <p:strVal val="visible"/>
                                      </p:to>
                                    </p:set>
                                    <p:animEffect transition="in" filter="fade">
                                      <p:cBhvr>
                                        <p:cTn id="13" dur="2000"/>
                                        <p:tgtEl>
                                          <p:spTgt spid="2"/>
                                        </p:tgtEl>
                                      </p:cBhvr>
                                    </p:animEffect>
                                    <p:anim calcmode="lin" valueType="num">
                                      <p:cBhvr>
                                        <p:cTn id="14" dur="2000" fill="hold"/>
                                        <p:tgtEl>
                                          <p:spTgt spid="2"/>
                                        </p:tgtEl>
                                        <p:attrNameLst>
                                          <p:attrName>ppt_w</p:attrName>
                                        </p:attrNameLst>
                                      </p:cBhvr>
                                      <p:tavLst>
                                        <p:tav tm="0" fmla="#ppt_w*sin(2.5*pi*$)">
                                          <p:val>
                                            <p:fltVal val="0"/>
                                          </p:val>
                                        </p:tav>
                                        <p:tav tm="100000">
                                          <p:val>
                                            <p:fltVal val="1"/>
                                          </p:val>
                                        </p:tav>
                                      </p:tavLst>
                                    </p:anim>
                                    <p:anim calcmode="lin" valueType="num">
                                      <p:cBhvr>
                                        <p:cTn id="15" dur="2000" fill="hold"/>
                                        <p:tgtEl>
                                          <p:spTgt spid="2"/>
                                        </p:tgtEl>
                                        <p:attrNameLst>
                                          <p:attrName>ppt_h</p:attrName>
                                        </p:attrNameLst>
                                      </p:cBhvr>
                                      <p:tavLst>
                                        <p:tav tm="0">
                                          <p:val>
                                            <p:strVal val="#ppt_h"/>
                                          </p:val>
                                        </p:tav>
                                        <p:tav tm="100000">
                                          <p:val>
                                            <p:strVal val="#ppt_h"/>
                                          </p:val>
                                        </p:tav>
                                      </p:tavLst>
                                    </p:anim>
                                  </p:childTnLst>
                                </p:cTn>
                              </p:par>
                            </p:childTnLst>
                          </p:cTn>
                        </p:par>
                      </p:childTnLst>
                    </p:cTn>
                  </p:par>
                  <p:par>
                    <p:cTn id="16" fill="hold">
                      <p:stCondLst>
                        <p:cond delay="indefinite"/>
                      </p:stCondLst>
                      <p:childTnLst>
                        <p:par>
                          <p:cTn id="17" fill="hold">
                            <p:stCondLst>
                              <p:cond delay="0"/>
                            </p:stCondLst>
                            <p:childTnLst>
                              <p:par>
                                <p:cTn id="18" presetID="26" presetClass="emph" presetSubtype="0" fill="hold" grpId="2" nodeType="clickEffect">
                                  <p:stCondLst>
                                    <p:cond delay="0"/>
                                  </p:stCondLst>
                                  <p:iterate type="lt">
                                    <p:tmPct val="0"/>
                                  </p:iterate>
                                  <p:childTnLst>
                                    <p:animEffect transition="out" filter="fade">
                                      <p:cBhvr>
                                        <p:cTn id="19" dur="500" tmFilter="0, 0; .2, .5; .8, .5; 1, 0"/>
                                        <p:tgtEl>
                                          <p:spTgt spid="2"/>
                                        </p:tgtEl>
                                      </p:cBhvr>
                                    </p:animEffect>
                                    <p:animScale>
                                      <p:cBhvr>
                                        <p:cTn id="20" dur="250" autoRev="1" fill="hold"/>
                                        <p:tgtEl>
                                          <p:spTgt spid="2"/>
                                        </p:tgtEl>
                                      </p:cBhvr>
                                      <p:by x="105000" y="105000"/>
                                    </p:animScale>
                                  </p:childTnLst>
                                </p:cTn>
                              </p:par>
                            </p:childTnLst>
                          </p:cTn>
                        </p:par>
                      </p:childTnLst>
                    </p:cTn>
                  </p:par>
                  <p:par>
                    <p:cTn id="21" fill="hold">
                      <p:stCondLst>
                        <p:cond delay="indefinite"/>
                      </p:stCondLst>
                      <p:childTnLst>
                        <p:par>
                          <p:cTn id="22" fill="hold">
                            <p:stCondLst>
                              <p:cond delay="0"/>
                            </p:stCondLst>
                            <p:childTnLst>
                              <p:par>
                                <p:cTn id="23" presetID="1" presetClass="exit" presetSubtype="0" fill="hold" grpId="3" nodeType="clickEffect">
                                  <p:stCondLst>
                                    <p:cond delay="0"/>
                                  </p:stCondLst>
                                  <p:iterate type="lt">
                                    <p:tmAbs val="0"/>
                                  </p:iterate>
                                  <p:childTnLst>
                                    <p:set>
                                      <p:cBhvr>
                                        <p:cTn id="24" dur="1" fill="hold">
                                          <p:stCondLst>
                                            <p:cond delay="0"/>
                                          </p:stCondLst>
                                        </p:cTn>
                                        <p:tgtEl>
                                          <p:spTgt spid="2"/>
                                        </p:tgtEl>
                                        <p:attrNameLst>
                                          <p:attrName>style.visibility</p:attrName>
                                        </p:attrNameLst>
                                      </p:cBhvr>
                                      <p:to>
                                        <p:strVal val="hidden"/>
                                      </p:to>
                                    </p:set>
                                  </p:childTnLst>
                                </p:cTn>
                              </p:par>
                            </p:childTnLst>
                          </p:cTn>
                        </p:par>
                      </p:childTnLst>
                    </p:cTn>
                  </p:par>
                  <p:par>
                    <p:cTn id="25" fill="hold">
                      <p:stCondLst>
                        <p:cond delay="indefinite"/>
                      </p:stCondLst>
                      <p:childTnLst>
                        <p:par>
                          <p:cTn id="26" fill="hold">
                            <p:stCondLst>
                              <p:cond delay="0"/>
                            </p:stCondLst>
                            <p:childTnLst>
                              <p:par>
                                <p:cTn id="27" presetID="34" presetClass="emph" presetSubtype="0" fill="hold" grpId="4" nodeType="clickEffect">
                                  <p:stCondLst>
                                    <p:cond delay="0"/>
                                  </p:stCondLst>
                                  <p:iterate type="lt">
                                    <p:tmPct val="10000"/>
                                  </p:iterate>
                                  <p:childTnLst>
                                    <p:animMotion origin="layout" path="M 0.0 0.0 L 0.0 -0.07213" pathEditMode="relative" ptsTypes="">
                                      <p:cBhvr>
                                        <p:cTn id="28" dur="250" accel="50000" decel="50000" autoRev="1" fill="hold">
                                          <p:stCondLst>
                                            <p:cond delay="0"/>
                                          </p:stCondLst>
                                        </p:cTn>
                                        <p:tgtEl>
                                          <p:spTgt spid="2"/>
                                        </p:tgtEl>
                                        <p:attrNameLst>
                                          <p:attrName>ppt_x</p:attrName>
                                          <p:attrName>ppt_y</p:attrName>
                                        </p:attrNameLst>
                                      </p:cBhvr>
                                    </p:animMotion>
                                    <p:animRot by="1500000">
                                      <p:cBhvr>
                                        <p:cTn id="29" dur="125" fill="hold">
                                          <p:stCondLst>
                                            <p:cond delay="0"/>
                                          </p:stCondLst>
                                        </p:cTn>
                                        <p:tgtEl>
                                          <p:spTgt spid="2"/>
                                        </p:tgtEl>
                                        <p:attrNameLst>
                                          <p:attrName>r</p:attrName>
                                        </p:attrNameLst>
                                      </p:cBhvr>
                                    </p:animRot>
                                    <p:animRot by="-1500000">
                                      <p:cBhvr>
                                        <p:cTn id="30" dur="125" fill="hold">
                                          <p:stCondLst>
                                            <p:cond delay="125"/>
                                          </p:stCondLst>
                                        </p:cTn>
                                        <p:tgtEl>
                                          <p:spTgt spid="2"/>
                                        </p:tgtEl>
                                        <p:attrNameLst>
                                          <p:attrName>r</p:attrName>
                                        </p:attrNameLst>
                                      </p:cBhvr>
                                    </p:animRot>
                                    <p:animRot by="-1500000">
                                      <p:cBhvr>
                                        <p:cTn id="31" dur="125" fill="hold">
                                          <p:stCondLst>
                                            <p:cond delay="250"/>
                                          </p:stCondLst>
                                        </p:cTn>
                                        <p:tgtEl>
                                          <p:spTgt spid="2"/>
                                        </p:tgtEl>
                                        <p:attrNameLst>
                                          <p:attrName>r</p:attrName>
                                        </p:attrNameLst>
                                      </p:cBhvr>
                                    </p:animRot>
                                    <p:animRot by="1500000">
                                      <p:cBhvr>
                                        <p:cTn id="32" dur="125" fill="hold">
                                          <p:stCondLst>
                                            <p:cond delay="375"/>
                                          </p:stCondLst>
                                        </p:cTn>
                                        <p:tgtEl>
                                          <p:spTgt spid="2"/>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2" grpId="1"/>
      <p:bldP spid="2" grpId="2"/>
      <p:bldP spid="2" grpId="3"/>
      <p:bldP spid="2" grpId="4"/>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3600" b="1" dirty="0"/>
              <a:t>INTRODUCTION</a:t>
            </a:r>
            <a:r>
              <a:rPr lang="en-US" sz="4400" dirty="0"/>
              <a:t> </a:t>
            </a:r>
            <a:br>
              <a:rPr lang="en-US" sz="4400" dirty="0"/>
            </a:br>
            <a:r>
              <a:rPr lang="en-US" sz="2000" b="1" dirty="0"/>
              <a:t>     </a:t>
            </a:r>
            <a:r>
              <a:rPr lang="en-US" sz="2000" dirty="0">
                <a:solidFill>
                  <a:srgbClr val="FFC000"/>
                </a:solidFill>
              </a:rPr>
              <a:t>The peculiarities of Nigeria’s </a:t>
            </a:r>
            <a:r>
              <a:rPr lang="en-US" sz="2000" dirty="0" err="1" smtClean="0">
                <a:solidFill>
                  <a:srgbClr val="FFC000"/>
                </a:solidFill>
              </a:rPr>
              <a:t>Buiilding</a:t>
            </a:r>
            <a:r>
              <a:rPr lang="en-US" sz="2000" dirty="0" smtClean="0">
                <a:solidFill>
                  <a:srgbClr val="FFC000"/>
                </a:solidFill>
              </a:rPr>
              <a:t> Industry</a:t>
            </a:r>
            <a:r>
              <a:rPr lang="en-US" sz="2000" dirty="0"/>
              <a:t/>
            </a:r>
            <a:br>
              <a:rPr lang="en-US" sz="2000" dirty="0"/>
            </a:br>
            <a:endParaRPr lang="en-US" dirty="0"/>
          </a:p>
        </p:txBody>
      </p:sp>
      <p:sp>
        <p:nvSpPr>
          <p:cNvPr id="3" name="Content Placeholder 2"/>
          <p:cNvSpPr>
            <a:spLocks noGrp="1"/>
          </p:cNvSpPr>
          <p:nvPr>
            <p:ph idx="1"/>
          </p:nvPr>
        </p:nvSpPr>
        <p:spPr/>
        <p:txBody>
          <a:bodyPr>
            <a:noAutofit/>
          </a:bodyPr>
          <a:lstStyle/>
          <a:p>
            <a:pPr lvl="0"/>
            <a:r>
              <a:rPr lang="en-US" sz="2400" dirty="0" smtClean="0"/>
              <a:t> high population  with unpredictable demographic spread..</a:t>
            </a:r>
          </a:p>
          <a:p>
            <a:pPr lvl="0"/>
            <a:r>
              <a:rPr lang="en-US" sz="2400" dirty="0" smtClean="0"/>
              <a:t> </a:t>
            </a:r>
            <a:r>
              <a:rPr lang="en-GB" sz="2400" dirty="0"/>
              <a:t>quantitative and qualitative mismatch of skills supply and </a:t>
            </a:r>
            <a:r>
              <a:rPr lang="en-GB" sz="2400" dirty="0" smtClean="0"/>
              <a:t>demand</a:t>
            </a:r>
          </a:p>
          <a:p>
            <a:pPr lvl="0"/>
            <a:r>
              <a:rPr lang="en-GB" sz="2400" dirty="0" smtClean="0"/>
              <a:t> </a:t>
            </a:r>
            <a:r>
              <a:rPr lang="en-US" sz="2400" dirty="0" smtClean="0"/>
              <a:t>Poor economic climate and influence of multinationals</a:t>
            </a:r>
            <a:r>
              <a:rPr lang="en-GB" sz="2400" dirty="0" smtClean="0"/>
              <a:t>. </a:t>
            </a:r>
            <a:endParaRPr lang="en-US" sz="2400" dirty="0"/>
          </a:p>
          <a:p>
            <a:pPr lvl="0"/>
            <a:r>
              <a:rPr lang="en-US" sz="2400" dirty="0"/>
              <a:t>apparent disconnect between </a:t>
            </a:r>
            <a:r>
              <a:rPr lang="en-US" sz="2400" dirty="0" smtClean="0"/>
              <a:t>TVET initiatives </a:t>
            </a:r>
            <a:r>
              <a:rPr lang="en-US" sz="2400" dirty="0"/>
              <a:t>and </a:t>
            </a:r>
            <a:r>
              <a:rPr lang="en-US" sz="2400" dirty="0" smtClean="0"/>
              <a:t>industry needs,.</a:t>
            </a:r>
            <a:endParaRPr lang="en-US" sz="2400" dirty="0"/>
          </a:p>
          <a:p>
            <a:pPr lvl="0"/>
            <a:r>
              <a:rPr lang="en-US" sz="2400" dirty="0" smtClean="0"/>
              <a:t>International migrant </a:t>
            </a:r>
            <a:r>
              <a:rPr lang="en-US" sz="2400" dirty="0" err="1" smtClean="0"/>
              <a:t>labour</a:t>
            </a:r>
            <a:r>
              <a:rPr lang="en-US" sz="2400" dirty="0" smtClean="0"/>
              <a:t> challenges and national security</a:t>
            </a:r>
            <a:endParaRPr lang="en-US" sz="2400" dirty="0"/>
          </a:p>
          <a:p>
            <a:endParaRPr lang="en-US" sz="2400" dirty="0"/>
          </a:p>
        </p:txBody>
      </p:sp>
    </p:spTree>
    <p:extLst>
      <p:ext uri="{BB962C8B-B14F-4D97-AF65-F5344CB8AC3E}">
        <p14:creationId xmlns:p14="http://schemas.microsoft.com/office/powerpoint/2010/main" val="167984342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2800" b="1" dirty="0" smtClean="0"/>
              <a:t>CONSTRUCTION </a:t>
            </a:r>
            <a:r>
              <a:rPr lang="en-US" sz="2800" b="1" dirty="0"/>
              <a:t>INDUSTRY CHALLENGES AND THE NEED FOR SKILLS DEVELOPMENT</a:t>
            </a:r>
            <a:r>
              <a:rPr lang="en-US" sz="3200" dirty="0"/>
              <a:t/>
            </a:r>
            <a:br>
              <a:rPr lang="en-US" sz="3200" dirty="0"/>
            </a:br>
            <a:endParaRPr lang="en-US" dirty="0"/>
          </a:p>
        </p:txBody>
      </p:sp>
      <p:sp>
        <p:nvSpPr>
          <p:cNvPr id="3" name="Content Placeholder 2"/>
          <p:cNvSpPr>
            <a:spLocks noGrp="1"/>
          </p:cNvSpPr>
          <p:nvPr>
            <p:ph idx="1"/>
          </p:nvPr>
        </p:nvSpPr>
        <p:spPr/>
        <p:txBody>
          <a:bodyPr>
            <a:normAutofit fontScale="92500" lnSpcReduction="10000"/>
          </a:bodyPr>
          <a:lstStyle/>
          <a:p>
            <a:pPr lvl="0"/>
            <a:r>
              <a:rPr lang="en-GB" dirty="0" smtClean="0"/>
              <a:t>The industry is the first casualty of economic downturn</a:t>
            </a:r>
            <a:r>
              <a:rPr lang="en-US" dirty="0" smtClean="0"/>
              <a:t>.</a:t>
            </a:r>
            <a:endParaRPr lang="en-US" dirty="0"/>
          </a:p>
          <a:p>
            <a:pPr lvl="0"/>
            <a:r>
              <a:rPr lang="en-US" dirty="0" smtClean="0"/>
              <a:t>heavy </a:t>
            </a:r>
            <a:r>
              <a:rPr lang="en-US" dirty="0"/>
              <a:t>reliance on a large pool of </a:t>
            </a:r>
            <a:r>
              <a:rPr lang="en-US" dirty="0" smtClean="0"/>
              <a:t>manual </a:t>
            </a:r>
            <a:r>
              <a:rPr lang="en-US" dirty="0" err="1" smtClean="0"/>
              <a:t>labour</a:t>
            </a:r>
            <a:endParaRPr lang="en-US" dirty="0"/>
          </a:p>
          <a:p>
            <a:pPr lvl="0"/>
            <a:r>
              <a:rPr lang="en-US" dirty="0"/>
              <a:t>dynamic changes in production materials, </a:t>
            </a:r>
          </a:p>
          <a:p>
            <a:pPr lvl="0"/>
            <a:r>
              <a:rPr lang="en-US" dirty="0"/>
              <a:t>endless innovations in </a:t>
            </a:r>
            <a:r>
              <a:rPr lang="en-US" dirty="0" smtClean="0"/>
              <a:t>delivery technologies and </a:t>
            </a:r>
            <a:r>
              <a:rPr lang="en-US" dirty="0"/>
              <a:t>methodologies,</a:t>
            </a:r>
          </a:p>
          <a:p>
            <a:pPr lvl="0"/>
            <a:r>
              <a:rPr lang="en-US" dirty="0" smtClean="0"/>
              <a:t>Uniqueness of building </a:t>
            </a:r>
            <a:r>
              <a:rPr lang="en-US" dirty="0"/>
              <a:t>designs and </a:t>
            </a:r>
            <a:r>
              <a:rPr lang="en-US" dirty="0" smtClean="0"/>
              <a:t>peculiarities of outcomes , </a:t>
            </a:r>
            <a:endParaRPr lang="en-US" dirty="0"/>
          </a:p>
          <a:p>
            <a:pPr lvl="0"/>
            <a:r>
              <a:rPr lang="en-US" dirty="0" smtClean="0"/>
              <a:t>Characteristics </a:t>
            </a:r>
            <a:r>
              <a:rPr lang="en-US" dirty="0"/>
              <a:t>of construction sites – topography, geophysical properties, accessibility, etc. </a:t>
            </a:r>
          </a:p>
          <a:p>
            <a:pPr lvl="0"/>
            <a:r>
              <a:rPr lang="en-US" dirty="0" smtClean="0"/>
              <a:t>Irregular flow of building jobs. </a:t>
            </a:r>
            <a:endParaRPr lang="en-US" dirty="0"/>
          </a:p>
          <a:p>
            <a:pPr lvl="0"/>
            <a:r>
              <a:rPr lang="en-US" dirty="0"/>
              <a:t>R</a:t>
            </a:r>
            <a:r>
              <a:rPr lang="en-US" dirty="0" smtClean="0"/>
              <a:t>ivalry </a:t>
            </a:r>
            <a:r>
              <a:rPr lang="en-US" dirty="0"/>
              <a:t>and role usurpation amongst built environment </a:t>
            </a:r>
            <a:r>
              <a:rPr lang="en-US" dirty="0" smtClean="0"/>
              <a:t>professionals.</a:t>
            </a:r>
            <a:endParaRPr lang="en-US" dirty="0"/>
          </a:p>
          <a:p>
            <a:pPr lvl="0"/>
            <a:r>
              <a:rPr lang="en-US" dirty="0" smtClean="0"/>
              <a:t> Growing general resistance to multi-skilling. </a:t>
            </a:r>
          </a:p>
          <a:p>
            <a:pPr lvl="0"/>
            <a:r>
              <a:rPr lang="en-US" dirty="0" smtClean="0"/>
              <a:t>Negative </a:t>
            </a:r>
            <a:r>
              <a:rPr lang="en-US" dirty="0" err="1" smtClean="0"/>
              <a:t>competetion</a:t>
            </a:r>
            <a:r>
              <a:rPr lang="en-US" dirty="0" smtClean="0"/>
              <a:t> among major key industry players </a:t>
            </a:r>
            <a:r>
              <a:rPr lang="en-US" dirty="0"/>
              <a:t> </a:t>
            </a:r>
          </a:p>
          <a:p>
            <a:endParaRPr lang="en-US" dirty="0"/>
          </a:p>
        </p:txBody>
      </p:sp>
    </p:spTree>
    <p:extLst>
      <p:ext uri="{BB962C8B-B14F-4D97-AF65-F5344CB8AC3E}">
        <p14:creationId xmlns:p14="http://schemas.microsoft.com/office/powerpoint/2010/main" val="414116400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6111" y="452718"/>
            <a:ext cx="9463089" cy="1122082"/>
          </a:xfrm>
        </p:spPr>
        <p:txBody>
          <a:bodyPr/>
          <a:lstStyle/>
          <a:p>
            <a:pPr algn="ctr"/>
            <a:r>
              <a:rPr lang="en-US" sz="2800" b="1" dirty="0"/>
              <a:t>The NIOB/ SURE-P LINKAGE: A STRUCTURAL OVERVIEW</a:t>
            </a:r>
            <a:endParaRPr lang="en-US" dirty="0"/>
          </a:p>
        </p:txBody>
      </p:sp>
      <p:sp>
        <p:nvSpPr>
          <p:cNvPr id="3" name="Content Placeholder 2"/>
          <p:cNvSpPr>
            <a:spLocks noGrp="1"/>
          </p:cNvSpPr>
          <p:nvPr>
            <p:ph idx="1"/>
          </p:nvPr>
        </p:nvSpPr>
        <p:spPr>
          <a:xfrm>
            <a:off x="1066801" y="1930400"/>
            <a:ext cx="9589478" cy="3784599"/>
          </a:xfrm>
        </p:spPr>
        <p:txBody>
          <a:bodyPr>
            <a:noAutofit/>
          </a:bodyPr>
          <a:lstStyle/>
          <a:p>
            <a:pPr marL="0" indent="0">
              <a:buNone/>
            </a:pPr>
            <a:r>
              <a:rPr lang="en-US" sz="1400" b="1" dirty="0"/>
              <a:t> </a:t>
            </a:r>
            <a:endParaRPr lang="en-US" sz="1800" dirty="0"/>
          </a:p>
          <a:p>
            <a:r>
              <a:rPr lang="en-US" sz="1800" dirty="0"/>
              <a:t>SURE-P </a:t>
            </a:r>
            <a:r>
              <a:rPr lang="en-US" sz="1800" dirty="0" smtClean="0"/>
              <a:t>: </a:t>
            </a:r>
            <a:r>
              <a:rPr lang="en-US" sz="1800" dirty="0"/>
              <a:t>Federal </a:t>
            </a:r>
            <a:r>
              <a:rPr lang="en-US" sz="1800" dirty="0" smtClean="0"/>
              <a:t>Government “Safety-net” initiative.</a:t>
            </a:r>
          </a:p>
          <a:p>
            <a:r>
              <a:rPr lang="en-US" sz="1800" dirty="0" smtClean="0"/>
              <a:t> NIOB – the PREFERRED trainer for 1000 trainees</a:t>
            </a:r>
            <a:endParaRPr lang="en-US" sz="1800" dirty="0"/>
          </a:p>
          <a:p>
            <a:r>
              <a:rPr lang="en-US" sz="1800" dirty="0"/>
              <a:t> </a:t>
            </a:r>
            <a:r>
              <a:rPr lang="en-US" sz="1800" dirty="0" err="1"/>
              <a:t>MoU</a:t>
            </a:r>
            <a:r>
              <a:rPr lang="en-US" sz="1800" dirty="0"/>
              <a:t> – </a:t>
            </a:r>
            <a:r>
              <a:rPr lang="en-US" sz="1800" dirty="0" smtClean="0"/>
              <a:t>the instrument for partnership and responsibility sharing</a:t>
            </a:r>
            <a:r>
              <a:rPr lang="en-US" sz="1800" dirty="0"/>
              <a:t> </a:t>
            </a:r>
          </a:p>
          <a:p>
            <a:r>
              <a:rPr lang="en-US" sz="1800" b="1" dirty="0" smtClean="0"/>
              <a:t>The </a:t>
            </a:r>
            <a:r>
              <a:rPr lang="en-US" sz="1800" b="1" dirty="0" err="1"/>
              <a:t>Programme</a:t>
            </a:r>
            <a:r>
              <a:rPr lang="en-US" sz="1800" b="1" dirty="0"/>
              <a:t> Delivery Strategy</a:t>
            </a:r>
            <a:endParaRPr lang="en-US" sz="1800" dirty="0"/>
          </a:p>
          <a:p>
            <a:pPr lvl="1">
              <a:buFont typeface="Wingdings" panose="05000000000000000000" pitchFamily="2" charset="2"/>
              <a:buChar char="§"/>
            </a:pPr>
            <a:r>
              <a:rPr lang="en-US" sz="1600" dirty="0"/>
              <a:t>PLANNING STAGE </a:t>
            </a:r>
            <a:endParaRPr lang="en-US" sz="1600" dirty="0"/>
          </a:p>
          <a:p>
            <a:pPr lvl="1">
              <a:buFont typeface="Wingdings" panose="05000000000000000000" pitchFamily="2" charset="2"/>
              <a:buChar char="§"/>
            </a:pPr>
            <a:r>
              <a:rPr lang="en-US" sz="1600" dirty="0" smtClean="0"/>
              <a:t>PHASE </a:t>
            </a:r>
            <a:r>
              <a:rPr lang="en-US" sz="1600" dirty="0"/>
              <a:t>1 </a:t>
            </a:r>
            <a:endParaRPr lang="en-US" sz="1600" dirty="0" smtClean="0"/>
          </a:p>
          <a:p>
            <a:pPr lvl="1">
              <a:buFont typeface="Wingdings" panose="05000000000000000000" pitchFamily="2" charset="2"/>
              <a:buChar char="§"/>
            </a:pPr>
            <a:r>
              <a:rPr lang="en-US" sz="1600" dirty="0" smtClean="0"/>
              <a:t>PHASE 2.</a:t>
            </a:r>
            <a:endParaRPr lang="en-US" sz="1600" dirty="0"/>
          </a:p>
          <a:p>
            <a:pPr lvl="1">
              <a:buFont typeface="Wingdings" panose="05000000000000000000" pitchFamily="2" charset="2"/>
              <a:buChar char="§"/>
            </a:pPr>
            <a:r>
              <a:rPr lang="en-US" sz="1600" dirty="0"/>
              <a:t>OTHER INTENDED SPICES TO THE </a:t>
            </a:r>
            <a:r>
              <a:rPr lang="en-US" sz="1600" dirty="0" smtClean="0"/>
              <a:t>PROGRAMME.</a:t>
            </a:r>
            <a:endParaRPr lang="en-US" sz="1600" dirty="0"/>
          </a:p>
          <a:p>
            <a:r>
              <a:rPr lang="en-US" sz="1800" dirty="0"/>
              <a:t>Implementation  challenges and associated drawbacks</a:t>
            </a:r>
          </a:p>
          <a:p>
            <a:endParaRPr lang="en-US" sz="1400" dirty="0"/>
          </a:p>
        </p:txBody>
      </p:sp>
    </p:spTree>
    <p:extLst>
      <p:ext uri="{BB962C8B-B14F-4D97-AF65-F5344CB8AC3E}">
        <p14:creationId xmlns:p14="http://schemas.microsoft.com/office/powerpoint/2010/main" val="19231239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a:t>THE </a:t>
            </a:r>
            <a:r>
              <a:rPr lang="en-US" b="1" dirty="0" smtClean="0"/>
              <a:t>SUCCESS STORY</a:t>
            </a:r>
            <a:r>
              <a:rPr lang="en-US" dirty="0"/>
              <a:t/>
            </a:r>
            <a:br>
              <a:rPr lang="en-US" dirty="0"/>
            </a:br>
            <a:r>
              <a:rPr lang="en-US" sz="1600" dirty="0">
                <a:solidFill>
                  <a:srgbClr val="FFC000"/>
                </a:solidFill>
              </a:rPr>
              <a:t>No doubt, these changes were sufficient to frustrate the program,  but the felt need for this intervention motivated the Institute to decide to proceed, almost to the chagrin and surprise of the sponsors.</a:t>
            </a:r>
            <a:r>
              <a:rPr lang="en-US" sz="1600" dirty="0"/>
              <a:t/>
            </a:r>
            <a:br>
              <a:rPr lang="en-US" sz="1600" dirty="0"/>
            </a:br>
            <a:endParaRPr lang="en-US" dirty="0"/>
          </a:p>
        </p:txBody>
      </p:sp>
      <p:sp>
        <p:nvSpPr>
          <p:cNvPr id="3" name="Content Placeholder 2"/>
          <p:cNvSpPr>
            <a:spLocks noGrp="1"/>
          </p:cNvSpPr>
          <p:nvPr>
            <p:ph idx="1"/>
          </p:nvPr>
        </p:nvSpPr>
        <p:spPr/>
        <p:txBody>
          <a:bodyPr>
            <a:normAutofit lnSpcReduction="10000"/>
          </a:bodyPr>
          <a:lstStyle/>
          <a:p>
            <a:r>
              <a:rPr lang="en-US" dirty="0" smtClean="0"/>
              <a:t>The </a:t>
            </a:r>
            <a:r>
              <a:rPr lang="en-US" dirty="0"/>
              <a:t>event enjoyed very wide publicity </a:t>
            </a:r>
            <a:r>
              <a:rPr lang="en-US" dirty="0" smtClean="0"/>
              <a:t>.</a:t>
            </a:r>
          </a:p>
          <a:p>
            <a:r>
              <a:rPr lang="en-US" dirty="0" smtClean="0"/>
              <a:t>The NIOB  and CORBON  invested in political capital. </a:t>
            </a:r>
          </a:p>
          <a:p>
            <a:r>
              <a:rPr lang="en-US" dirty="0" smtClean="0"/>
              <a:t>The </a:t>
            </a:r>
            <a:r>
              <a:rPr lang="en-US" dirty="0"/>
              <a:t>artisans </a:t>
            </a:r>
            <a:r>
              <a:rPr lang="en-US" dirty="0" smtClean="0"/>
              <a:t>keyed into the </a:t>
            </a:r>
            <a:r>
              <a:rPr lang="en-US" dirty="0" err="1" smtClean="0"/>
              <a:t>programme</a:t>
            </a:r>
            <a:r>
              <a:rPr lang="en-US" dirty="0" smtClean="0"/>
              <a:t> and in some zones  even took ownership .</a:t>
            </a:r>
            <a:endParaRPr lang="en-US" dirty="0"/>
          </a:p>
          <a:p>
            <a:r>
              <a:rPr lang="en-US" dirty="0" smtClean="0"/>
              <a:t>Intra </a:t>
            </a:r>
            <a:r>
              <a:rPr lang="en-US" dirty="0"/>
              <a:t>zonal interface between State Chapters in the </a:t>
            </a:r>
            <a:r>
              <a:rPr lang="en-US" dirty="0" smtClean="0"/>
              <a:t>zones blossomed.</a:t>
            </a:r>
            <a:endParaRPr lang="en-US" dirty="0"/>
          </a:p>
          <a:p>
            <a:r>
              <a:rPr lang="en-US" dirty="0" smtClean="0"/>
              <a:t>The state </a:t>
            </a:r>
            <a:r>
              <a:rPr lang="en-US" dirty="0"/>
              <a:t>Chapter </a:t>
            </a:r>
            <a:r>
              <a:rPr lang="en-US" dirty="0" smtClean="0"/>
              <a:t>Chairmen were for once directly challenged with national assignment, and they delivered.</a:t>
            </a:r>
            <a:endParaRPr lang="en-US" dirty="0"/>
          </a:p>
          <a:p>
            <a:r>
              <a:rPr lang="en-US" dirty="0" smtClean="0"/>
              <a:t>The </a:t>
            </a:r>
            <a:r>
              <a:rPr lang="en-US" dirty="0" err="1" smtClean="0"/>
              <a:t>programme</a:t>
            </a:r>
            <a:r>
              <a:rPr lang="en-US" dirty="0" smtClean="0"/>
              <a:t> </a:t>
            </a:r>
            <a:r>
              <a:rPr lang="en-US" dirty="0"/>
              <a:t>training modules prepared in booklets </a:t>
            </a:r>
            <a:r>
              <a:rPr lang="en-US" dirty="0" smtClean="0"/>
              <a:t>will </a:t>
            </a:r>
            <a:r>
              <a:rPr lang="en-US" dirty="0"/>
              <a:t>serve as a </a:t>
            </a:r>
            <a:r>
              <a:rPr lang="en-US" dirty="0" smtClean="0"/>
              <a:t>patented </a:t>
            </a:r>
            <a:r>
              <a:rPr lang="en-US" dirty="0"/>
              <a:t>resource </a:t>
            </a:r>
            <a:r>
              <a:rPr lang="en-US" dirty="0" smtClean="0"/>
              <a:t>material </a:t>
            </a:r>
            <a:r>
              <a:rPr lang="en-US" dirty="0"/>
              <a:t>of the Institute </a:t>
            </a:r>
            <a:r>
              <a:rPr lang="en-US" dirty="0" smtClean="0"/>
              <a:t>.</a:t>
            </a:r>
            <a:endParaRPr lang="en-US" dirty="0"/>
          </a:p>
          <a:p>
            <a:r>
              <a:rPr lang="en-US" dirty="0" smtClean="0"/>
              <a:t>The </a:t>
            </a:r>
            <a:r>
              <a:rPr lang="en-US" dirty="0"/>
              <a:t>artisans were registered and encouraged to form associations that will be responsible to the respective NIOB </a:t>
            </a:r>
            <a:r>
              <a:rPr lang="en-US" dirty="0" smtClean="0"/>
              <a:t>chapters/zones</a:t>
            </a:r>
            <a:r>
              <a:rPr lang="en-US" dirty="0"/>
              <a:t>.</a:t>
            </a:r>
          </a:p>
        </p:txBody>
      </p:sp>
    </p:spTree>
    <p:extLst>
      <p:ext uri="{BB962C8B-B14F-4D97-AF65-F5344CB8AC3E}">
        <p14:creationId xmlns:p14="http://schemas.microsoft.com/office/powerpoint/2010/main" val="267141772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CHALLENGES OF IMPLEMENTATION</a:t>
            </a:r>
            <a:r>
              <a:rPr lang="en-US" dirty="0"/>
              <a:t/>
            </a:r>
            <a:br>
              <a:rPr lang="en-US" dirty="0"/>
            </a:br>
            <a:endParaRPr lang="en-US" dirty="0"/>
          </a:p>
        </p:txBody>
      </p:sp>
      <p:sp>
        <p:nvSpPr>
          <p:cNvPr id="3" name="Content Placeholder 2"/>
          <p:cNvSpPr>
            <a:spLocks noGrp="1"/>
          </p:cNvSpPr>
          <p:nvPr>
            <p:ph idx="1"/>
          </p:nvPr>
        </p:nvSpPr>
        <p:spPr>
          <a:xfrm>
            <a:off x="1103312" y="2052919"/>
            <a:ext cx="8946541" cy="2773082"/>
          </a:xfrm>
        </p:spPr>
        <p:txBody>
          <a:bodyPr>
            <a:normAutofit/>
          </a:bodyPr>
          <a:lstStyle/>
          <a:p>
            <a:r>
              <a:rPr lang="en-US" dirty="0" smtClean="0"/>
              <a:t>1</a:t>
            </a:r>
            <a:r>
              <a:rPr lang="en-US" dirty="0"/>
              <a:t>. The </a:t>
            </a:r>
            <a:r>
              <a:rPr lang="en-US" dirty="0" smtClean="0"/>
              <a:t>impromptu kick off of the </a:t>
            </a:r>
            <a:r>
              <a:rPr lang="en-US" dirty="0" err="1" smtClean="0"/>
              <a:t>programme</a:t>
            </a:r>
            <a:r>
              <a:rPr lang="en-US" dirty="0" smtClean="0"/>
              <a:t>. </a:t>
            </a:r>
            <a:endParaRPr lang="en-US" dirty="0"/>
          </a:p>
          <a:p>
            <a:r>
              <a:rPr lang="en-US" dirty="0"/>
              <a:t>2. </a:t>
            </a:r>
            <a:r>
              <a:rPr lang="en-US" dirty="0" smtClean="0"/>
              <a:t>The  duration of the program was compromised. </a:t>
            </a:r>
          </a:p>
          <a:p>
            <a:r>
              <a:rPr lang="en-US" dirty="0" smtClean="0"/>
              <a:t>3</a:t>
            </a:r>
            <a:r>
              <a:rPr lang="en-US" dirty="0"/>
              <a:t>. </a:t>
            </a:r>
            <a:r>
              <a:rPr lang="en-US" dirty="0" smtClean="0"/>
              <a:t>The </a:t>
            </a:r>
            <a:r>
              <a:rPr lang="en-US" dirty="0" err="1" smtClean="0"/>
              <a:t>programme</a:t>
            </a:r>
            <a:r>
              <a:rPr lang="en-US" dirty="0" smtClean="0"/>
              <a:t> implementation was starved of funds. </a:t>
            </a:r>
          </a:p>
          <a:p>
            <a:r>
              <a:rPr lang="en-US" dirty="0" smtClean="0"/>
              <a:t>4</a:t>
            </a:r>
            <a:r>
              <a:rPr lang="en-US" dirty="0"/>
              <a:t>. </a:t>
            </a:r>
            <a:r>
              <a:rPr lang="en-US" dirty="0" smtClean="0"/>
              <a:t>Security challenges in the North East zone.</a:t>
            </a:r>
          </a:p>
          <a:p>
            <a:r>
              <a:rPr lang="en-US" dirty="0"/>
              <a:t>5</a:t>
            </a:r>
            <a:r>
              <a:rPr lang="en-US" dirty="0" smtClean="0"/>
              <a:t>. </a:t>
            </a:r>
            <a:r>
              <a:rPr lang="en-US" dirty="0"/>
              <a:t>The second level training at state levels </a:t>
            </a:r>
            <a:r>
              <a:rPr lang="en-US" dirty="0" smtClean="0"/>
              <a:t>could not materialize. </a:t>
            </a:r>
            <a:endParaRPr lang="en-US" dirty="0"/>
          </a:p>
        </p:txBody>
      </p:sp>
    </p:spTree>
    <p:extLst>
      <p:ext uri="{BB962C8B-B14F-4D97-AF65-F5344CB8AC3E}">
        <p14:creationId xmlns:p14="http://schemas.microsoft.com/office/powerpoint/2010/main" val="37868212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6111" y="452718"/>
            <a:ext cx="9404723" cy="1045882"/>
          </a:xfrm>
        </p:spPr>
        <p:txBody>
          <a:bodyPr/>
          <a:lstStyle/>
          <a:p>
            <a:pPr algn="ctr"/>
            <a:r>
              <a:rPr lang="en-US" b="1" dirty="0" smtClean="0"/>
              <a:t>CONCLUSIONS</a:t>
            </a:r>
            <a:endParaRPr lang="en-US" dirty="0"/>
          </a:p>
        </p:txBody>
      </p:sp>
      <p:sp>
        <p:nvSpPr>
          <p:cNvPr id="3" name="Content Placeholder 2"/>
          <p:cNvSpPr>
            <a:spLocks noGrp="1"/>
          </p:cNvSpPr>
          <p:nvPr>
            <p:ph idx="1"/>
          </p:nvPr>
        </p:nvSpPr>
        <p:spPr>
          <a:xfrm>
            <a:off x="1103312" y="1498600"/>
            <a:ext cx="8946541" cy="4749799"/>
          </a:xfrm>
        </p:spPr>
        <p:txBody>
          <a:bodyPr>
            <a:normAutofit fontScale="25000" lnSpcReduction="20000"/>
          </a:bodyPr>
          <a:lstStyle/>
          <a:p>
            <a:pPr marL="0" indent="0">
              <a:buNone/>
            </a:pPr>
            <a:endParaRPr lang="en-US" dirty="0"/>
          </a:p>
          <a:p>
            <a:pPr lvl="0"/>
            <a:r>
              <a:rPr lang="en-US" sz="5200" dirty="0"/>
              <a:t>The need for responsive industry wide skills development and training justifies the need for such institutional linkages as the NIOB/SURE-P program and, the direct involvement of the appropriate professional body </a:t>
            </a:r>
            <a:r>
              <a:rPr lang="en-US" sz="5200" dirty="0" err="1"/>
              <a:t>gices</a:t>
            </a:r>
            <a:r>
              <a:rPr lang="en-US" sz="5200" dirty="0"/>
              <a:t> it the coloration of seriousness and uniqueness.</a:t>
            </a:r>
          </a:p>
          <a:p>
            <a:pPr lvl="0"/>
            <a:r>
              <a:rPr lang="en-US" sz="5200" dirty="0"/>
              <a:t>The seemingly tortuous process placed a lot of demand on all those involved, and exposed the disconnect between stakeholders particularly employers, who the sponsors did not deem it necessary to involve.</a:t>
            </a:r>
          </a:p>
          <a:p>
            <a:pPr lvl="0"/>
            <a:r>
              <a:rPr lang="en-US" sz="5200" dirty="0"/>
              <a:t>One of the unbelievable “throw-ups” of the </a:t>
            </a:r>
            <a:r>
              <a:rPr lang="en-US" sz="5200" dirty="0" err="1"/>
              <a:t>programme</a:t>
            </a:r>
            <a:r>
              <a:rPr lang="en-US" sz="5200" dirty="0"/>
              <a:t> is the dearth of requisite infrastructure even in federal establishments, specifically set up to provide these  and The absence of a central industry wide body to define and establish a qualification framework that will be set against required competencies, and capable of being cross matched throughout the skills value chain across the board. The development limits the employment opportunities and effective mobility of beneficiaries of many of these programs.  </a:t>
            </a:r>
          </a:p>
          <a:p>
            <a:pPr lvl="0"/>
            <a:r>
              <a:rPr lang="en-US" sz="5200" dirty="0"/>
              <a:t>The ease with which NIOB was able to reach out to other establishments including the NBRRI, ITF, Ibadan and Kaduna polytechnics serve as abject lesson and testimony to what can be achieved through effective institutional linkage </a:t>
            </a:r>
          </a:p>
          <a:p>
            <a:pPr lvl="0"/>
            <a:r>
              <a:rPr lang="en-US" sz="5200" dirty="0"/>
              <a:t>The irregularities that associated the planning, budgeting, releasing, management and control of the funds for the </a:t>
            </a:r>
            <a:r>
              <a:rPr lang="en-US" sz="5200" dirty="0" err="1"/>
              <a:t>programmes</a:t>
            </a:r>
            <a:r>
              <a:rPr lang="en-US" sz="5200" dirty="0"/>
              <a:t> on the part of both NIOB and SURE-P presents a frontier for further studies on how scarce investible funds meant for Institutional linkage initiatives should be commensurately estimated, purposefully dedicated, responsively allocated, and diligently accounted for.</a:t>
            </a:r>
          </a:p>
          <a:p>
            <a:pPr lvl="0"/>
            <a:r>
              <a:rPr lang="en-US" sz="5200" dirty="0"/>
              <a:t>The institutional linkages between NBTE, and NIOB, on one hand, and between NIOB and SURE-P on the other, excited the resultant approval granted NIOB by NBTE  to operate as the approved NVQF awarding body for building trades skills and development. NIOB, and by extension all builders, are accordingly presented with the long sought-after wider platform of opportunities  for extensive professional services delivery, even as trainers, assessors and verifiers, in fulfilment of the National Building Code(NBC) provisions and mandates. </a:t>
            </a:r>
          </a:p>
          <a:p>
            <a:r>
              <a:rPr lang="en-US" b="1" dirty="0"/>
              <a:t> </a:t>
            </a:r>
            <a:endParaRPr lang="en-US" dirty="0"/>
          </a:p>
          <a:p>
            <a:endParaRPr lang="en-US" dirty="0"/>
          </a:p>
        </p:txBody>
      </p:sp>
    </p:spTree>
    <p:extLst>
      <p:ext uri="{BB962C8B-B14F-4D97-AF65-F5344CB8AC3E}">
        <p14:creationId xmlns:p14="http://schemas.microsoft.com/office/powerpoint/2010/main" val="104811812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6111" y="452718"/>
            <a:ext cx="9404723" cy="817282"/>
          </a:xfrm>
        </p:spPr>
        <p:txBody>
          <a:bodyPr/>
          <a:lstStyle/>
          <a:p>
            <a:pPr algn="ctr"/>
            <a:r>
              <a:rPr lang="en-US" sz="3600" b="1" dirty="0"/>
              <a:t>RECOMMENDATIONS</a:t>
            </a:r>
            <a:r>
              <a:rPr lang="en-US" sz="3600" dirty="0"/>
              <a:t/>
            </a:r>
            <a:br>
              <a:rPr lang="en-US" sz="3600" dirty="0"/>
            </a:br>
            <a:endParaRPr lang="en-US" sz="3600" dirty="0"/>
          </a:p>
        </p:txBody>
      </p:sp>
      <p:sp>
        <p:nvSpPr>
          <p:cNvPr id="3" name="Content Placeholder 2"/>
          <p:cNvSpPr>
            <a:spLocks noGrp="1"/>
          </p:cNvSpPr>
          <p:nvPr>
            <p:ph idx="1"/>
          </p:nvPr>
        </p:nvSpPr>
        <p:spPr>
          <a:xfrm>
            <a:off x="1103312" y="1270000"/>
            <a:ext cx="8946541" cy="5245100"/>
          </a:xfrm>
        </p:spPr>
        <p:txBody>
          <a:bodyPr>
            <a:noAutofit/>
          </a:bodyPr>
          <a:lstStyle/>
          <a:p>
            <a:r>
              <a:rPr lang="en-US" sz="1300" dirty="0" smtClean="0"/>
              <a:t>It </a:t>
            </a:r>
            <a:r>
              <a:rPr lang="en-US" sz="1300" dirty="0"/>
              <a:t>is hoped that the highlighted outcomes of the </a:t>
            </a:r>
            <a:r>
              <a:rPr lang="en-US" sz="1300" dirty="0" err="1"/>
              <a:t>programme</a:t>
            </a:r>
            <a:r>
              <a:rPr lang="en-US" sz="1300" dirty="0"/>
              <a:t> will help to:</a:t>
            </a:r>
          </a:p>
          <a:p>
            <a:r>
              <a:rPr lang="en-US" sz="1300" dirty="0" smtClean="0"/>
              <a:t>Due strategy to document and organize the vast </a:t>
            </a:r>
            <a:r>
              <a:rPr lang="en-US" sz="1300" dirty="0"/>
              <a:t>population of building trades artisans and </a:t>
            </a:r>
            <a:r>
              <a:rPr lang="en-US" sz="1300" dirty="0" smtClean="0"/>
              <a:t>craftsmen for continued </a:t>
            </a:r>
            <a:r>
              <a:rPr lang="en-US" sz="1300" dirty="0" err="1" smtClean="0"/>
              <a:t>upskilling</a:t>
            </a:r>
            <a:r>
              <a:rPr lang="en-US" sz="1300" dirty="0" smtClean="0"/>
              <a:t> to be hammered out,</a:t>
            </a:r>
            <a:endParaRPr lang="en-US" sz="1300" dirty="0"/>
          </a:p>
          <a:p>
            <a:r>
              <a:rPr lang="en-US" sz="1300" dirty="0"/>
              <a:t>T</a:t>
            </a:r>
            <a:r>
              <a:rPr lang="en-US" sz="1300" dirty="0" smtClean="0"/>
              <a:t>he </a:t>
            </a:r>
            <a:r>
              <a:rPr lang="en-US" sz="1300" dirty="0"/>
              <a:t>role of NIOB as an awarding body under the NBTE prescribed National Vocational Qualification </a:t>
            </a:r>
            <a:r>
              <a:rPr lang="en-US" sz="1300" dirty="0" smtClean="0"/>
              <a:t>framework to be consolidated.</a:t>
            </a:r>
            <a:endParaRPr lang="en-US" sz="1300" dirty="0"/>
          </a:p>
          <a:p>
            <a:r>
              <a:rPr lang="en-US" sz="1300" dirty="0" smtClean="0"/>
              <a:t>Sustained advocacy </a:t>
            </a:r>
            <a:r>
              <a:rPr lang="en-US" sz="1300" dirty="0" err="1" smtClean="0"/>
              <a:t>campainsto</a:t>
            </a:r>
            <a:r>
              <a:rPr lang="en-US" sz="1300" dirty="0" smtClean="0"/>
              <a:t> be Building </a:t>
            </a:r>
            <a:r>
              <a:rPr lang="en-US" sz="1300" dirty="0"/>
              <a:t>industry stake holders, banks, funding agencies, and organs of government to ensure that adequate financial resources are availed through responsive budget prioritization for the sustenance of skills development projects in Nigeria.</a:t>
            </a:r>
          </a:p>
          <a:p>
            <a:r>
              <a:rPr lang="en-US" sz="1300" dirty="0"/>
              <a:t>4. Cause government organs, at all levels, to situate properly worked out sustainable policy thrusts, including </a:t>
            </a:r>
            <a:r>
              <a:rPr lang="en-GB" sz="1300" dirty="0"/>
              <a:t>tax rebates, and other NON CORRUPT special business concessions to organisations that key into desired linkage agreements for the skills development and training of artisans and craftsmen, to create employment, as well as upgrade the quality and quantity of those that are already in employment. The approach, if adopted, will stimulate interests for involvement, improve production of this unique class of human capital that is critical for growth and poverty reduction, and accordingly impact the oft touted development agenda priorities for the competitiveness of quality goods and services produced in the country, most positively. </a:t>
            </a:r>
            <a:r>
              <a:rPr lang="en-US" sz="1300" dirty="0"/>
              <a:t> </a:t>
            </a:r>
          </a:p>
          <a:p>
            <a:pPr lvl="0"/>
            <a:r>
              <a:rPr lang="en-GB" sz="1300" dirty="0"/>
              <a:t>Prompt building industry stakeholders to key into the skills development and training programme by availing their facilities for training as well as showing willingness to accept trainee placements and or offering employments to certified </a:t>
            </a:r>
            <a:r>
              <a:rPr lang="en-GB" sz="1300" dirty="0" err="1"/>
              <a:t>graduands</a:t>
            </a:r>
            <a:r>
              <a:rPr lang="en-GB" sz="1300" dirty="0"/>
              <a:t>. No doubt the commitment of employers to hire persons trained to meet the needs of the industry is imperative if the intended good results must be enjoyed.</a:t>
            </a:r>
            <a:endParaRPr lang="en-US" sz="1300" dirty="0"/>
          </a:p>
          <a:p>
            <a:endParaRPr lang="en-US" sz="1300" dirty="0"/>
          </a:p>
        </p:txBody>
      </p:sp>
    </p:spTree>
    <p:extLst>
      <p:ext uri="{BB962C8B-B14F-4D97-AF65-F5344CB8AC3E}">
        <p14:creationId xmlns:p14="http://schemas.microsoft.com/office/powerpoint/2010/main" val="385096194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6111" y="452718"/>
            <a:ext cx="9404723" cy="861732"/>
          </a:xfrm>
        </p:spPr>
        <p:txBody>
          <a:bodyPr/>
          <a:lstStyle/>
          <a:p>
            <a:pPr algn="ctr"/>
            <a:r>
              <a:rPr lang="en-US" sz="4400" b="1" dirty="0" err="1" smtClean="0"/>
              <a:t>RECOMMENDATIONS</a:t>
            </a:r>
            <a:r>
              <a:rPr lang="en-US" sz="1400" b="1" dirty="0" err="1" smtClean="0"/>
              <a:t>contd</a:t>
            </a:r>
            <a:r>
              <a:rPr lang="en-US" sz="1400" b="1" dirty="0" smtClean="0"/>
              <a:t>.</a:t>
            </a:r>
            <a:endParaRPr lang="en-US" dirty="0"/>
          </a:p>
        </p:txBody>
      </p:sp>
      <p:sp>
        <p:nvSpPr>
          <p:cNvPr id="3" name="Content Placeholder 2"/>
          <p:cNvSpPr>
            <a:spLocks noGrp="1"/>
          </p:cNvSpPr>
          <p:nvPr>
            <p:ph idx="1"/>
          </p:nvPr>
        </p:nvSpPr>
        <p:spPr>
          <a:xfrm>
            <a:off x="1103312" y="1543050"/>
            <a:ext cx="8946541" cy="4705349"/>
          </a:xfrm>
        </p:spPr>
        <p:txBody>
          <a:bodyPr>
            <a:normAutofit fontScale="47500" lnSpcReduction="20000"/>
          </a:bodyPr>
          <a:lstStyle/>
          <a:p>
            <a:r>
              <a:rPr lang="en-US" sz="2700" dirty="0"/>
              <a:t>Finally, if institutional linkages in skills development in Nigeria’s construction industry must effectively thrive, if we must harness and harvest the opportunities offered by our bourgeoning  youth population, if must stand the pyramid of building construction industry on its proper base, and if according to </a:t>
            </a:r>
            <a:r>
              <a:rPr lang="en-US" sz="2700" b="1" dirty="0" err="1"/>
              <a:t>Fashola</a:t>
            </a:r>
            <a:r>
              <a:rPr lang="en-US" sz="2700" b="1" dirty="0"/>
              <a:t>(2013), </a:t>
            </a:r>
            <a:r>
              <a:rPr lang="en-US" sz="2700" dirty="0"/>
              <a:t>we must join the league of prosperous great nations that are built by skilled artisans and craftsmen, then we must pay very serious attention to the activities of artisans in the following ways, among others, a la Alaska Model. </a:t>
            </a:r>
          </a:p>
          <a:p>
            <a:pPr lvl="2">
              <a:buFont typeface="Wingdings" panose="05000000000000000000" pitchFamily="2" charset="2"/>
              <a:buChar char="§"/>
            </a:pPr>
            <a:r>
              <a:rPr lang="en-US" sz="2300" dirty="0"/>
              <a:t>Situate a data bank that captures trade-by-trade quantity, peculiar competencies and skills, and demographic spread, of our artisans and craftsmen. It is by so doing that we will be able to monitor our workforce skills gaps.</a:t>
            </a:r>
          </a:p>
          <a:p>
            <a:pPr lvl="2">
              <a:buFont typeface="Wingdings" panose="05000000000000000000" pitchFamily="2" charset="2"/>
              <a:buChar char="§"/>
            </a:pPr>
            <a:r>
              <a:rPr lang="en-US" sz="2300" dirty="0"/>
              <a:t>Increase the access to industry wide information, support services, training and employment</a:t>
            </a:r>
          </a:p>
          <a:p>
            <a:pPr lvl="2">
              <a:buFont typeface="Wingdings" panose="05000000000000000000" pitchFamily="2" charset="2"/>
              <a:buChar char="§"/>
            </a:pPr>
            <a:r>
              <a:rPr lang="en-US" sz="2300" dirty="0"/>
              <a:t>through effective outreach and marketing of construction related occupations and careers.</a:t>
            </a:r>
          </a:p>
          <a:p>
            <a:pPr lvl="2">
              <a:buFont typeface="Wingdings" panose="05000000000000000000" pitchFamily="2" charset="2"/>
              <a:buChar char="§"/>
            </a:pPr>
            <a:r>
              <a:rPr lang="en-US" sz="2300" dirty="0"/>
              <a:t>II. 	Provide and implement a nation wide acceptable quality education and training model that provides Nigerians with the requisite skills necessary to competitively secure employment in construction related occupations.</a:t>
            </a:r>
          </a:p>
          <a:p>
            <a:pPr lvl="2">
              <a:buFont typeface="Wingdings" panose="05000000000000000000" pitchFamily="2" charset="2"/>
              <a:buChar char="§"/>
            </a:pPr>
            <a:r>
              <a:rPr lang="en-US" sz="2300" dirty="0"/>
              <a:t>III. 	Obtain employment for all who successful complete training and demonstrate that they have the skills necessary to be competitive in Nigeria’s labor force and beyond.</a:t>
            </a:r>
          </a:p>
          <a:p>
            <a:pPr lvl="2">
              <a:buFont typeface="Wingdings" panose="05000000000000000000" pitchFamily="2" charset="2"/>
              <a:buChar char="§"/>
            </a:pPr>
            <a:r>
              <a:rPr lang="en-US" sz="2300" dirty="0"/>
              <a:t>Insure that Nigerians who choose to enter the construction workforce have the supports necessary to complete training and stay in the workforce.</a:t>
            </a:r>
          </a:p>
          <a:p>
            <a:pPr lvl="2">
              <a:buFont typeface="Wingdings" panose="05000000000000000000" pitchFamily="2" charset="2"/>
              <a:buChar char="§"/>
            </a:pPr>
            <a:r>
              <a:rPr lang="en-US" sz="2300" dirty="0"/>
              <a:t>Set up industry-standard-targeted central board, with stakeholder shared values, privately run by the industry stakeholders to monitor the industry operators and provide oversight for skills training development plans, and </a:t>
            </a:r>
            <a:r>
              <a:rPr lang="en-US" sz="2300" dirty="0" err="1"/>
              <a:t>programme</a:t>
            </a:r>
            <a:r>
              <a:rPr lang="en-US" sz="2300" dirty="0"/>
              <a:t> implementation such that the operations of the member </a:t>
            </a:r>
            <a:r>
              <a:rPr lang="en-US" sz="2300" dirty="0" err="1"/>
              <a:t>organisations</a:t>
            </a:r>
            <a:r>
              <a:rPr lang="en-US" sz="2300" dirty="0"/>
              <a:t> will not be frustrated by arbitrary training </a:t>
            </a:r>
            <a:r>
              <a:rPr lang="en-US" sz="2300" dirty="0" smtClean="0"/>
              <a:t>schedules</a:t>
            </a:r>
          </a:p>
          <a:p>
            <a:pPr lvl="2">
              <a:buFont typeface="Wingdings" panose="05000000000000000000" pitchFamily="2" charset="2"/>
              <a:buChar char="§"/>
            </a:pPr>
            <a:endParaRPr lang="en-US" sz="2300" dirty="0"/>
          </a:p>
          <a:p>
            <a:pPr marL="0" indent="0" algn="r">
              <a:buNone/>
            </a:pPr>
            <a:r>
              <a:rPr lang="en-US" sz="3800" dirty="0" smtClean="0"/>
              <a:t>THANK YOU LISTENING  - </a:t>
            </a:r>
            <a:r>
              <a:rPr lang="en-US" sz="3800" dirty="0" err="1" smtClean="0"/>
              <a:t>Bldr</a:t>
            </a:r>
            <a:r>
              <a:rPr lang="en-US" sz="3800" dirty="0" smtClean="0"/>
              <a:t> Kenneth </a:t>
            </a:r>
            <a:r>
              <a:rPr lang="en-US" sz="3800" dirty="0" err="1" smtClean="0"/>
              <a:t>Nnabuife</a:t>
            </a:r>
            <a:r>
              <a:rPr lang="en-US" sz="3800" dirty="0" smtClean="0"/>
              <a:t> </a:t>
            </a:r>
            <a:r>
              <a:rPr lang="en-US" sz="3800" dirty="0" err="1" smtClean="0"/>
              <a:t>Nduka</a:t>
            </a:r>
            <a:r>
              <a:rPr lang="en-US" sz="3800" dirty="0" smtClean="0"/>
              <a:t> FNIOB</a:t>
            </a:r>
            <a:endParaRPr lang="en-US" sz="3800" dirty="0"/>
          </a:p>
        </p:txBody>
      </p:sp>
    </p:spTree>
    <p:extLst>
      <p:ext uri="{BB962C8B-B14F-4D97-AF65-F5344CB8AC3E}">
        <p14:creationId xmlns:p14="http://schemas.microsoft.com/office/powerpoint/2010/main" val="1670540067"/>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a:themeElements>
    <a:clrScheme name="Ion">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I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docProps/app.xml><?xml version="1.0" encoding="utf-8"?>
<Properties xmlns="http://schemas.openxmlformats.org/officeDocument/2006/extended-properties" xmlns:vt="http://schemas.openxmlformats.org/officeDocument/2006/docPropsVTypes">
  <Template>Ion</Template>
  <TotalTime>234</TotalTime>
  <Words>536</Words>
  <Application>Microsoft Office PowerPoint</Application>
  <PresentationFormat>Widescreen</PresentationFormat>
  <Paragraphs>72</Paragraphs>
  <Slides>9</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9</vt:i4>
      </vt:variant>
    </vt:vector>
  </HeadingPairs>
  <TitlesOfParts>
    <vt:vector size="14" baseType="lpstr">
      <vt:lpstr>Arial</vt:lpstr>
      <vt:lpstr>Century Gothic</vt:lpstr>
      <vt:lpstr>Wingdings</vt:lpstr>
      <vt:lpstr>Wingdings 3</vt:lpstr>
      <vt:lpstr>Ion</vt:lpstr>
      <vt:lpstr>Institutional Linkages for Skills development in the Nigeria Building Industry: The Case Study of NIOB/ SURE-P Partnership  Bldr. Kenneth Nnabuife Nduka FNIOB, MNIM, Nigerian Institute of Building  &amp; Bldr. Anthony A. Okwa FNIOB J. Hausen Nigeria Ltd, Abuja </vt:lpstr>
      <vt:lpstr>INTRODUCTION       The peculiarities of Nigeria’s Buiilding Industry </vt:lpstr>
      <vt:lpstr>CONSTRUCTION INDUSTRY CHALLENGES AND THE NEED FOR SKILLS DEVELOPMENT </vt:lpstr>
      <vt:lpstr>The NIOB/ SURE-P LINKAGE: A STRUCTURAL OVERVIEW</vt:lpstr>
      <vt:lpstr>THE SUCCESS STORY No doubt, these changes were sufficient to frustrate the program,  but the felt need for this intervention motivated the Institute to decide to proceed, almost to the chagrin and surprise of the sponsors. </vt:lpstr>
      <vt:lpstr>CHALLENGES OF IMPLEMENTATION </vt:lpstr>
      <vt:lpstr>CONCLUSIONS</vt:lpstr>
      <vt:lpstr>RECOMMENDATIONS </vt:lpstr>
      <vt:lpstr>RECOMMENDATIONScontd.</vt:lpstr>
    </vt:vector>
  </TitlesOfParts>
  <Company>Hewlett-Packard</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Institutional Linkages for Skills development in the Nigeria Building Industry: The Case Study of NIOB/ SURE-P Partnership  Bldr. Kenneth Nnabuife Nduka FNIOB, MNIM, Nigerian Institute of Building  &amp; Bldr. Anthony A. Okwa FNIOB J. Hausen Nigeria Ltd, Abuja</dc:title>
  <dc:creator>WIDE NOTEPAD</dc:creator>
  <cp:lastModifiedBy>WIDE NOTEPAD</cp:lastModifiedBy>
  <cp:revision>23</cp:revision>
  <dcterms:created xsi:type="dcterms:W3CDTF">2015-07-31T21:40:07Z</dcterms:created>
  <dcterms:modified xsi:type="dcterms:W3CDTF">2015-08-01T01:34:24Z</dcterms:modified>
</cp:coreProperties>
</file>